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66" r:id="rId5"/>
    <p:sldId id="269" r:id="rId6"/>
    <p:sldId id="268" r:id="rId7"/>
    <p:sldId id="267" r:id="rId8"/>
    <p:sldId id="270" r:id="rId9"/>
    <p:sldId id="273" r:id="rId10"/>
    <p:sldId id="271" r:id="rId11"/>
    <p:sldId id="277" r:id="rId12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818A4-6699-4E64-972F-130911FEE188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C2A7-30DD-40C3-9D2D-2B080C2B2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3.emf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3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image" Target="../media/image2.emf"/><Relationship Id="rId5" Type="http://schemas.openxmlformats.org/officeDocument/2006/relationships/tags" Target="../tags/tag5.xml"/><Relationship Id="rId10" Type="http://schemas.openxmlformats.org/officeDocument/2006/relationships/oleObject" Target="../embeddings/oleObject2.bin"/><Relationship Id="rId4" Type="http://schemas.openxmlformats.org/officeDocument/2006/relationships/tags" Target="../tags/tag4.xml"/><Relationship Id="rId9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0.emf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30.bin"/><Relationship Id="rId2" Type="http://schemas.openxmlformats.org/officeDocument/2006/relationships/tags" Target="../tags/tag47.xml"/><Relationship Id="rId1" Type="http://schemas.openxmlformats.org/officeDocument/2006/relationships/vmlDrawing" Target="../drawings/vmlDrawing10.vml"/><Relationship Id="rId6" Type="http://schemas.openxmlformats.org/officeDocument/2006/relationships/tags" Target="../tags/tag51.xml"/><Relationship Id="rId11" Type="http://schemas.openxmlformats.org/officeDocument/2006/relationships/image" Target="../media/image29.emf"/><Relationship Id="rId5" Type="http://schemas.openxmlformats.org/officeDocument/2006/relationships/tags" Target="../tags/tag50.xml"/><Relationship Id="rId10" Type="http://schemas.openxmlformats.org/officeDocument/2006/relationships/oleObject" Target="../embeddings/oleObject29.bin"/><Relationship Id="rId4" Type="http://schemas.openxmlformats.org/officeDocument/2006/relationships/tags" Target="../tags/tag49.xml"/><Relationship Id="rId9" Type="http://schemas.openxmlformats.org/officeDocument/2006/relationships/image" Target="../media/image2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3.emf"/><Relationship Id="rId3" Type="http://schemas.openxmlformats.org/officeDocument/2006/relationships/tags" Target="../tags/tag53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33.bin"/><Relationship Id="rId2" Type="http://schemas.openxmlformats.org/officeDocument/2006/relationships/tags" Target="../tags/tag52.xml"/><Relationship Id="rId1" Type="http://schemas.openxmlformats.org/officeDocument/2006/relationships/vmlDrawing" Target="../drawings/vmlDrawing11.vml"/><Relationship Id="rId6" Type="http://schemas.openxmlformats.org/officeDocument/2006/relationships/tags" Target="../tags/tag56.xml"/><Relationship Id="rId11" Type="http://schemas.openxmlformats.org/officeDocument/2006/relationships/image" Target="../media/image32.emf"/><Relationship Id="rId5" Type="http://schemas.openxmlformats.org/officeDocument/2006/relationships/tags" Target="../tags/tag55.xml"/><Relationship Id="rId10" Type="http://schemas.openxmlformats.org/officeDocument/2006/relationships/oleObject" Target="../embeddings/oleObject32.bin"/><Relationship Id="rId4" Type="http://schemas.openxmlformats.org/officeDocument/2006/relationships/tags" Target="../tags/tag54.xml"/><Relationship Id="rId9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emf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6.bin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image" Target="../media/image5.emf"/><Relationship Id="rId5" Type="http://schemas.openxmlformats.org/officeDocument/2006/relationships/tags" Target="../tags/tag10.xml"/><Relationship Id="rId10" Type="http://schemas.openxmlformats.org/officeDocument/2006/relationships/oleObject" Target="../embeddings/oleObject5.bin"/><Relationship Id="rId4" Type="http://schemas.openxmlformats.org/officeDocument/2006/relationships/tags" Target="../tags/tag9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emf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9.bin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tags" Target="../tags/tag16.xml"/><Relationship Id="rId11" Type="http://schemas.openxmlformats.org/officeDocument/2006/relationships/image" Target="../media/image8.emf"/><Relationship Id="rId5" Type="http://schemas.openxmlformats.org/officeDocument/2006/relationships/tags" Target="../tags/tag15.xml"/><Relationship Id="rId10" Type="http://schemas.openxmlformats.org/officeDocument/2006/relationships/oleObject" Target="../embeddings/oleObject8.bin"/><Relationship Id="rId4" Type="http://schemas.openxmlformats.org/officeDocument/2006/relationships/tags" Target="../tags/tag14.xml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emf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12.bin"/><Relationship Id="rId2" Type="http://schemas.openxmlformats.org/officeDocument/2006/relationships/tags" Target="../tags/tag17.xml"/><Relationship Id="rId1" Type="http://schemas.openxmlformats.org/officeDocument/2006/relationships/vmlDrawing" Target="../drawings/vmlDrawing4.vml"/><Relationship Id="rId6" Type="http://schemas.openxmlformats.org/officeDocument/2006/relationships/tags" Target="../tags/tag21.xml"/><Relationship Id="rId11" Type="http://schemas.openxmlformats.org/officeDocument/2006/relationships/image" Target="../media/image11.emf"/><Relationship Id="rId5" Type="http://schemas.openxmlformats.org/officeDocument/2006/relationships/tags" Target="../tags/tag20.xml"/><Relationship Id="rId10" Type="http://schemas.openxmlformats.org/officeDocument/2006/relationships/oleObject" Target="../embeddings/oleObject11.bin"/><Relationship Id="rId4" Type="http://schemas.openxmlformats.org/officeDocument/2006/relationships/tags" Target="../tags/tag19.xml"/><Relationship Id="rId9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5.emf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15.bin"/><Relationship Id="rId2" Type="http://schemas.openxmlformats.org/officeDocument/2006/relationships/tags" Target="../tags/tag22.xml"/><Relationship Id="rId1" Type="http://schemas.openxmlformats.org/officeDocument/2006/relationships/vmlDrawing" Target="../drawings/vmlDrawing5.vml"/><Relationship Id="rId6" Type="http://schemas.openxmlformats.org/officeDocument/2006/relationships/tags" Target="../tags/tag26.xml"/><Relationship Id="rId11" Type="http://schemas.openxmlformats.org/officeDocument/2006/relationships/image" Target="../media/image14.emf"/><Relationship Id="rId5" Type="http://schemas.openxmlformats.org/officeDocument/2006/relationships/tags" Target="../tags/tag25.xml"/><Relationship Id="rId10" Type="http://schemas.openxmlformats.org/officeDocument/2006/relationships/oleObject" Target="../embeddings/oleObject14.bin"/><Relationship Id="rId4" Type="http://schemas.openxmlformats.org/officeDocument/2006/relationships/tags" Target="../tags/tag24.xml"/><Relationship Id="rId9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emf"/><Relationship Id="rId3" Type="http://schemas.openxmlformats.org/officeDocument/2006/relationships/tags" Target="../tags/tag28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18.bin"/><Relationship Id="rId2" Type="http://schemas.openxmlformats.org/officeDocument/2006/relationships/tags" Target="../tags/tag27.xml"/><Relationship Id="rId1" Type="http://schemas.openxmlformats.org/officeDocument/2006/relationships/vmlDrawing" Target="../drawings/vmlDrawing6.vml"/><Relationship Id="rId6" Type="http://schemas.openxmlformats.org/officeDocument/2006/relationships/tags" Target="../tags/tag31.xml"/><Relationship Id="rId11" Type="http://schemas.openxmlformats.org/officeDocument/2006/relationships/image" Target="../media/image17.emf"/><Relationship Id="rId5" Type="http://schemas.openxmlformats.org/officeDocument/2006/relationships/tags" Target="../tags/tag30.xml"/><Relationship Id="rId10" Type="http://schemas.openxmlformats.org/officeDocument/2006/relationships/oleObject" Target="../embeddings/oleObject17.bin"/><Relationship Id="rId4" Type="http://schemas.openxmlformats.org/officeDocument/2006/relationships/tags" Target="../tags/tag29.xml"/><Relationship Id="rId9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1.emf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21.bin"/><Relationship Id="rId2" Type="http://schemas.openxmlformats.org/officeDocument/2006/relationships/tags" Target="../tags/tag32.xml"/><Relationship Id="rId1" Type="http://schemas.openxmlformats.org/officeDocument/2006/relationships/vmlDrawing" Target="../drawings/vmlDrawing7.vml"/><Relationship Id="rId6" Type="http://schemas.openxmlformats.org/officeDocument/2006/relationships/tags" Target="../tags/tag36.xml"/><Relationship Id="rId11" Type="http://schemas.openxmlformats.org/officeDocument/2006/relationships/image" Target="../media/image20.emf"/><Relationship Id="rId5" Type="http://schemas.openxmlformats.org/officeDocument/2006/relationships/tags" Target="../tags/tag35.xml"/><Relationship Id="rId10" Type="http://schemas.openxmlformats.org/officeDocument/2006/relationships/oleObject" Target="../embeddings/oleObject20.bin"/><Relationship Id="rId4" Type="http://schemas.openxmlformats.org/officeDocument/2006/relationships/tags" Target="../tags/tag34.xml"/><Relationship Id="rId9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emf"/><Relationship Id="rId3" Type="http://schemas.openxmlformats.org/officeDocument/2006/relationships/tags" Target="../tags/tag38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24.bin"/><Relationship Id="rId2" Type="http://schemas.openxmlformats.org/officeDocument/2006/relationships/tags" Target="../tags/tag37.xml"/><Relationship Id="rId1" Type="http://schemas.openxmlformats.org/officeDocument/2006/relationships/vmlDrawing" Target="../drawings/vmlDrawing8.vml"/><Relationship Id="rId6" Type="http://schemas.openxmlformats.org/officeDocument/2006/relationships/tags" Target="../tags/tag41.xml"/><Relationship Id="rId11" Type="http://schemas.openxmlformats.org/officeDocument/2006/relationships/image" Target="../media/image23.emf"/><Relationship Id="rId5" Type="http://schemas.openxmlformats.org/officeDocument/2006/relationships/tags" Target="../tags/tag40.xml"/><Relationship Id="rId10" Type="http://schemas.openxmlformats.org/officeDocument/2006/relationships/oleObject" Target="../embeddings/oleObject23.bin"/><Relationship Id="rId4" Type="http://schemas.openxmlformats.org/officeDocument/2006/relationships/tags" Target="../tags/tag39.xml"/><Relationship Id="rId9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7.emf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12.xml"/><Relationship Id="rId12" Type="http://schemas.openxmlformats.org/officeDocument/2006/relationships/oleObject" Target="../embeddings/oleObject27.bin"/><Relationship Id="rId2" Type="http://schemas.openxmlformats.org/officeDocument/2006/relationships/tags" Target="../tags/tag42.xml"/><Relationship Id="rId1" Type="http://schemas.openxmlformats.org/officeDocument/2006/relationships/vmlDrawing" Target="../drawings/vmlDrawing9.vml"/><Relationship Id="rId6" Type="http://schemas.openxmlformats.org/officeDocument/2006/relationships/tags" Target="../tags/tag46.xml"/><Relationship Id="rId11" Type="http://schemas.openxmlformats.org/officeDocument/2006/relationships/image" Target="../media/image26.emf"/><Relationship Id="rId5" Type="http://schemas.openxmlformats.org/officeDocument/2006/relationships/tags" Target="../tags/tag45.xml"/><Relationship Id="rId10" Type="http://schemas.openxmlformats.org/officeDocument/2006/relationships/oleObject" Target="../embeddings/oleObject26.bin"/><Relationship Id="rId4" Type="http://schemas.openxmlformats.org/officeDocument/2006/relationships/tags" Target="../tags/tag44.xml"/><Relationship Id="rId9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What would you say is the most important factor in determining the future direction for the Northwest School District 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3519616"/>
              </p:ext>
            </p:extLst>
          </p:nvPr>
        </p:nvGraphicFramePr>
        <p:xfrm>
          <a:off x="6400800" y="3970272"/>
          <a:ext cx="2295936" cy="2582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970272"/>
                        <a:ext cx="2295936" cy="25829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1" y="1905000"/>
            <a:ext cx="3886199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Lowest possible tax levy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Insuring the future educational viability of the Northwest School District</a:t>
            </a:r>
            <a:endParaRPr lang="en-US" sz="2400" dirty="0"/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873037306"/>
              </p:ext>
            </p:extLst>
          </p:nvPr>
        </p:nvGraphicFramePr>
        <p:xfrm>
          <a:off x="3581400" y="3968698"/>
          <a:ext cx="2297336" cy="2584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968698"/>
                        <a:ext cx="2297336" cy="2584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695229863"/>
              </p:ext>
            </p:extLst>
          </p:nvPr>
        </p:nvGraphicFramePr>
        <p:xfrm>
          <a:off x="455054" y="3962400"/>
          <a:ext cx="2316368" cy="26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054" y="3962400"/>
                        <a:ext cx="2316368" cy="2605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4955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" grpId="0"/>
      <p:bldOleChart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Would you support an option that had a net increase in the total tax levy 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56055335"/>
              </p:ext>
            </p:extLst>
          </p:nvPr>
        </p:nvGraphicFramePr>
        <p:xfrm>
          <a:off x="6286499" y="3657600"/>
          <a:ext cx="2560991" cy="2881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499" y="3657600"/>
                        <a:ext cx="2560991" cy="28811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1" y="2362200"/>
            <a:ext cx="3886199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</a:t>
            </a:r>
            <a:endParaRPr lang="en-US" sz="2800" dirty="0"/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48221297"/>
              </p:ext>
            </p:extLst>
          </p:nvPr>
        </p:nvGraphicFramePr>
        <p:xfrm>
          <a:off x="3415594" y="3694112"/>
          <a:ext cx="2541411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5594" y="3694112"/>
                        <a:ext cx="2541411" cy="285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607860767"/>
              </p:ext>
            </p:extLst>
          </p:nvPr>
        </p:nvGraphicFramePr>
        <p:xfrm>
          <a:off x="152400" y="3657599"/>
          <a:ext cx="2581704" cy="2904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657599"/>
                        <a:ext cx="2581704" cy="2904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582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590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Would you support a bond referendum to implement the scenario identified through this process, assuming that it can be accomplished with a net decrease in the total tax levy 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95624866"/>
              </p:ext>
            </p:extLst>
          </p:nvPr>
        </p:nvGraphicFramePr>
        <p:xfrm>
          <a:off x="6378444" y="3778552"/>
          <a:ext cx="2460756" cy="276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444" y="3778552"/>
                        <a:ext cx="2460756" cy="27683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1" y="2743200"/>
            <a:ext cx="3886199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</a:t>
            </a:r>
            <a:endParaRPr lang="en-US" sz="2800" dirty="0"/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03969592"/>
              </p:ext>
            </p:extLst>
          </p:nvPr>
        </p:nvGraphicFramePr>
        <p:xfrm>
          <a:off x="3489325" y="3860006"/>
          <a:ext cx="2393950" cy="269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3860006"/>
                        <a:ext cx="2393950" cy="269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899606178"/>
              </p:ext>
            </p:extLst>
          </p:nvPr>
        </p:nvGraphicFramePr>
        <p:xfrm>
          <a:off x="266700" y="3926582"/>
          <a:ext cx="2362200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2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3926582"/>
                        <a:ext cx="2362200" cy="265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26625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If the school district were to decide to dramatically change the size of Northwest High School, would you consider enrolling your children in a different school district?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92024301"/>
              </p:ext>
            </p:extLst>
          </p:nvPr>
        </p:nvGraphicFramePr>
        <p:xfrm>
          <a:off x="6400800" y="3910012"/>
          <a:ext cx="2451100" cy="275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910012"/>
                        <a:ext cx="2451100" cy="2757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1" y="2819400"/>
            <a:ext cx="3886199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</a:t>
            </a:r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867411548"/>
              </p:ext>
            </p:extLst>
          </p:nvPr>
        </p:nvGraphicFramePr>
        <p:xfrm>
          <a:off x="3467100" y="3924300"/>
          <a:ext cx="2438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3924300"/>
                        <a:ext cx="24384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547732719"/>
              </p:ext>
            </p:extLst>
          </p:nvPr>
        </p:nvGraphicFramePr>
        <p:xfrm>
          <a:off x="228600" y="3865314"/>
          <a:ext cx="2483555" cy="279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65314"/>
                        <a:ext cx="2483555" cy="2793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23721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Do you support the idea of creating a true Middle School program to serve the students that attend the Northwest school district?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42393722"/>
              </p:ext>
            </p:extLst>
          </p:nvPr>
        </p:nvGraphicFramePr>
        <p:xfrm>
          <a:off x="6324600" y="3953701"/>
          <a:ext cx="2425700" cy="272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53701"/>
                        <a:ext cx="2425700" cy="2728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1" y="2743200"/>
            <a:ext cx="3886199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</a:t>
            </a:r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285462897"/>
              </p:ext>
            </p:extLst>
          </p:nvPr>
        </p:nvGraphicFramePr>
        <p:xfrm>
          <a:off x="3470878" y="3926504"/>
          <a:ext cx="2430843" cy="2734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7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878" y="3926504"/>
                        <a:ext cx="2430843" cy="2734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130622913"/>
              </p:ext>
            </p:extLst>
          </p:nvPr>
        </p:nvGraphicFramePr>
        <p:xfrm>
          <a:off x="273050" y="4043834"/>
          <a:ext cx="2349500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8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4043834"/>
                        <a:ext cx="2349500" cy="264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2023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Which Option do you prefer for the future of the Northwest School District?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6747800"/>
              </p:ext>
            </p:extLst>
          </p:nvPr>
        </p:nvGraphicFramePr>
        <p:xfrm>
          <a:off x="6324600" y="3918527"/>
          <a:ext cx="2449689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18527"/>
                        <a:ext cx="2449689" cy="2755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927" y="1676400"/>
            <a:ext cx="50292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“B” - Two K-8 Buildings + Existing HS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“C” - Two K-5 Buildings + 6-8  MS (use existing school)+ Existing HS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“D” - Two K-5 Buildings + 6-12 MS / HS (@ existing HS)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“E” - Two K-5 Buildings + New 6-8 MS + Existing HS</a:t>
            </a:r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286270747"/>
              </p:ext>
            </p:extLst>
          </p:nvPr>
        </p:nvGraphicFramePr>
        <p:xfrm>
          <a:off x="3505200" y="3862820"/>
          <a:ext cx="2480733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862820"/>
                        <a:ext cx="2480733" cy="279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451154210"/>
              </p:ext>
            </p:extLst>
          </p:nvPr>
        </p:nvGraphicFramePr>
        <p:xfrm>
          <a:off x="228600" y="3759200"/>
          <a:ext cx="2585156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59200"/>
                        <a:ext cx="2585156" cy="290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1888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Which Option do you prefer for the future of the Northwest School District?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53777238"/>
              </p:ext>
            </p:extLst>
          </p:nvPr>
        </p:nvGraphicFramePr>
        <p:xfrm>
          <a:off x="6165850" y="3751787"/>
          <a:ext cx="2603500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5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3751787"/>
                        <a:ext cx="2603500" cy="2928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927" y="1905000"/>
            <a:ext cx="50292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“C” - Two K-5 Buildings + 6-8  MS (use existing school)+ Existing HS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“D” - Two K-5 Buildings + 6-12 MS / HS (@ existing HS)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“E” - Two K-5 Buildings + New 6-8 MS + Existing HS</a:t>
            </a:r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788079559"/>
              </p:ext>
            </p:extLst>
          </p:nvPr>
        </p:nvGraphicFramePr>
        <p:xfrm>
          <a:off x="3352800" y="3790950"/>
          <a:ext cx="2556933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790950"/>
                        <a:ext cx="2556933" cy="287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220270736"/>
              </p:ext>
            </p:extLst>
          </p:nvPr>
        </p:nvGraphicFramePr>
        <p:xfrm>
          <a:off x="228600" y="3752850"/>
          <a:ext cx="25908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52850"/>
                        <a:ext cx="2590800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1921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Which Option do you prefer for the future of the Northwest School District?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78968529"/>
              </p:ext>
            </p:extLst>
          </p:nvPr>
        </p:nvGraphicFramePr>
        <p:xfrm>
          <a:off x="6248400" y="3779299"/>
          <a:ext cx="25908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779299"/>
                        <a:ext cx="2590800" cy="2914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927" y="1828800"/>
            <a:ext cx="50292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“C” - Two K-5 Buildings + 6-8  MS (use existing school)+ Existing HS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“D” - Two K-5 Buildings + 6-12 MS / HS (@ existing HS)</a:t>
            </a:r>
            <a:endParaRPr lang="en-US" sz="18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Neither option</a:t>
            </a:r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22152636"/>
              </p:ext>
            </p:extLst>
          </p:nvPr>
        </p:nvGraphicFramePr>
        <p:xfrm>
          <a:off x="3429000" y="3752850"/>
          <a:ext cx="25908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752850"/>
                        <a:ext cx="2590800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33656988"/>
              </p:ext>
            </p:extLst>
          </p:nvPr>
        </p:nvGraphicFramePr>
        <p:xfrm>
          <a:off x="205975" y="3733800"/>
          <a:ext cx="2602135" cy="2927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75" y="3733800"/>
                        <a:ext cx="2602135" cy="2927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1921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Which Option do you prefer for the future of the Northwest School District?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46081485"/>
              </p:ext>
            </p:extLst>
          </p:nvPr>
        </p:nvGraphicFramePr>
        <p:xfrm>
          <a:off x="6324600" y="3959566"/>
          <a:ext cx="24384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59566"/>
                        <a:ext cx="2438400" cy="2743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905000"/>
            <a:ext cx="50292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“C” - Two K-5 Buildings + 6-8  MS (use existing school)+ Existing HS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“E” - Two K-5 Buildings + New 6-8 MS + Existing HS</a:t>
            </a:r>
            <a:endParaRPr lang="en-US" sz="18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Neither option</a:t>
            </a:r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762796569"/>
              </p:ext>
            </p:extLst>
          </p:nvPr>
        </p:nvGraphicFramePr>
        <p:xfrm>
          <a:off x="3429000" y="3842354"/>
          <a:ext cx="2514600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42354"/>
                        <a:ext cx="2514600" cy="282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94605202"/>
              </p:ext>
            </p:extLst>
          </p:nvPr>
        </p:nvGraphicFramePr>
        <p:xfrm>
          <a:off x="304800" y="3762426"/>
          <a:ext cx="2576689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62426"/>
                        <a:ext cx="2576689" cy="289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1921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Which Option do you prefer for the future of the Northwest School District?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67020266"/>
              </p:ext>
            </p:extLst>
          </p:nvPr>
        </p:nvGraphicFramePr>
        <p:xfrm>
          <a:off x="6248400" y="3505200"/>
          <a:ext cx="270933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505200"/>
                        <a:ext cx="2709333" cy="3048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" y="1828800"/>
            <a:ext cx="5029200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“D” - Two K-5 Buildings + 6-12 MS / HS (@ existing HS)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Option “E” - Two K-5 Buildings + New 6-8 MS + Existing HS</a:t>
            </a:r>
            <a:endParaRPr lang="en-US" sz="18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800" dirty="0" smtClean="0"/>
              <a:t>Neither option</a:t>
            </a:r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702856501"/>
              </p:ext>
            </p:extLst>
          </p:nvPr>
        </p:nvGraphicFramePr>
        <p:xfrm>
          <a:off x="3429000" y="3632252"/>
          <a:ext cx="25908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32252"/>
                        <a:ext cx="2590800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987608658"/>
              </p:ext>
            </p:extLst>
          </p:nvPr>
        </p:nvGraphicFramePr>
        <p:xfrm>
          <a:off x="189088" y="3657600"/>
          <a:ext cx="2557633" cy="287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88" y="3657600"/>
                        <a:ext cx="2557633" cy="287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045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90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Would you support an option that had a net decrease in the total tax levy ?</a:t>
            </a:r>
            <a:endParaRPr lang="en-US" sz="36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85476226"/>
              </p:ext>
            </p:extLst>
          </p:nvPr>
        </p:nvGraphicFramePr>
        <p:xfrm>
          <a:off x="6214708" y="3842196"/>
          <a:ext cx="2505783" cy="2819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4708" y="3842196"/>
                        <a:ext cx="2505783" cy="281900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1" y="2362200"/>
            <a:ext cx="3886199" cy="2590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</a:t>
            </a:r>
            <a:endParaRPr lang="en-US" sz="2800" dirty="0"/>
          </a:p>
        </p:txBody>
      </p:sp>
      <p:sp>
        <p:nvSpPr>
          <p:cNvPr id="5" name="TPQuestion"/>
          <p:cNvSpPr txBox="1">
            <a:spLocks/>
          </p:cNvSpPr>
          <p:nvPr/>
        </p:nvSpPr>
        <p:spPr>
          <a:xfrm>
            <a:off x="914400" y="6553200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Residents</a:t>
            </a:r>
            <a:endParaRPr lang="en-US" sz="1400" b="1" dirty="0"/>
          </a:p>
        </p:txBody>
      </p:sp>
      <p:sp>
        <p:nvSpPr>
          <p:cNvPr id="6" name="TPQuestion"/>
          <p:cNvSpPr txBox="1">
            <a:spLocks/>
          </p:cNvSpPr>
          <p:nvPr/>
        </p:nvSpPr>
        <p:spPr>
          <a:xfrm>
            <a:off x="3886200" y="6553200"/>
            <a:ext cx="1600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Non-Residents</a:t>
            </a:r>
            <a:endParaRPr lang="en-US" sz="1400" b="1" dirty="0"/>
          </a:p>
        </p:txBody>
      </p:sp>
      <p:sp>
        <p:nvSpPr>
          <p:cNvPr id="7" name="TPQuestion"/>
          <p:cNvSpPr txBox="1">
            <a:spLocks/>
          </p:cNvSpPr>
          <p:nvPr/>
        </p:nvSpPr>
        <p:spPr>
          <a:xfrm>
            <a:off x="6934200" y="6546902"/>
            <a:ext cx="10668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/>
              <a:t>Composite</a:t>
            </a:r>
            <a:endParaRPr lang="en-US" sz="1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566527"/>
              </p:ext>
            </p:extLst>
          </p:nvPr>
        </p:nvGraphicFramePr>
        <p:xfrm>
          <a:off x="3398661" y="3764015"/>
          <a:ext cx="2575278" cy="289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Chart" r:id="rId10" imgW="4572000" imgH="5143500" progId="MSGraph.Chart.8">
                  <p:embed followColorScheme="full"/>
                </p:oleObj>
              </mc:Choice>
              <mc:Fallback>
                <p:oleObj name="Chart" r:id="rId10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661" y="3764015"/>
                        <a:ext cx="2575278" cy="289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005095786"/>
              </p:ext>
            </p:extLst>
          </p:nvPr>
        </p:nvGraphicFramePr>
        <p:xfrm>
          <a:off x="265289" y="3879850"/>
          <a:ext cx="2477911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name="Chart" r:id="rId12" imgW="4572000" imgH="5143500" progId="MSGraph.Chart.8">
                  <p:embed followColorScheme="full"/>
                </p:oleObj>
              </mc:Choice>
              <mc:Fallback>
                <p:oleObj name="Chart" r:id="rId12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89" y="3879850"/>
                        <a:ext cx="2477911" cy="278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76638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OleChart spid="8" grpId="0"/>
      <p:bldOleChart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POWERPOINTVERSION" val="14.0"/>
  <p:tag name="LUIDIAENABLED" val="False"/>
  <p:tag name="TASKPANEKEY" val="40540a90-69f8-4f4d-878e-32fc276f1cd0"/>
  <p:tag name="TPFULLVERSION" val="4.3.2.1178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you support the idea of creating a true Middle School program to serve the students that attend the Northwest school district?"/>
  <p:tag name="ANSWERSALIAS" val="Yes|smicln|No"/>
  <p:tag name="RESPONSESGATHERED" val="True"/>
  <p:tag name="TOTALRESPONSES" val="56"/>
  <p:tag name="RESPONSECOUNT" val="56"/>
  <p:tag name="SLICED" val="False"/>
  <p:tag name="RESPONSES" val="1;1;1;1;1;1;1;2;1;1;1;1;1;1;1;1;1;1;1;1;-;2;1;1;1;1;2;1;1;1;1;1;1;1;1;1;1;1;1;1;1;1;2;1;1;1;1;1;1;1;1;-;1;1;1;1;1;1;"/>
  <p:tag name="CHARTSTRINGSTD" val="52 4"/>
  <p:tag name="CHARTSTRINGREV" val="4 52"/>
  <p:tag name="CHARTSTRINGSTDPER" val="0.928571428571429 0.0714285714285714"/>
  <p:tag name="CHARTSTRINGREVPER" val="0.0714285714285714 0.928571428571429"/>
  <p:tag name="ANONYMOUSTEMP" val="False"/>
  <p:tag name="VALUES" val="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Yes&#10;N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Option do you prefer for the future of the Northwest School District?"/>
  <p:tag name="ANSWERSALIAS" val="Option “B” - Two K-8 Buildings + Existing HS|smicln|Option “C” - Two K-5 Buildings + 6-8  MS (use existing school)+ Existing HS|smicln|Option “D” - Two K-5 Buildings + 6-12 MS / HS (@ existing HS)|smicln|Option “E” - Two K-5 Buildings + New 6-8 MS + Existing HS"/>
  <p:tag name="RESPONSESGATHERED" val="True"/>
  <p:tag name="TOTALRESPONSES" val="57"/>
  <p:tag name="RESPONSECOUNT" val="57"/>
  <p:tag name="SLICED" val="False"/>
  <p:tag name="RESPONSES" val="4;2;4;2;4;4;1;2;-;2;4;4;4;4;4;4;4;2;4;4;3;2;4;2;4;4;2;4;4;4;4;2;4;4;2;3;2;4;2;4;4;3;4;4;2;4;4;4;4;4;4;4;4;4;4;4;4;4;"/>
  <p:tag name="CHARTSTRINGSTD" val="1 13 3 40"/>
  <p:tag name="CHARTSTRINGREV" val="40 3 13 1"/>
  <p:tag name="CHARTSTRINGSTDPER" val="0.0175438596491228 0.228070175438596 0.0526315789473684 0.701754385964912"/>
  <p:tag name="CHARTSTRINGREVPER" val="0.701754385964912 0.0526315789473684 0.228070175438596 0.0175438596491228"/>
  <p:tag name="ANONYMOUSTEMP" val="False"/>
  <p:tag name="VALUES" val="No Value|smicln|No Value|smicln|No Value|smicln|No Val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40"/>
  <p:tag name="FONTSIZE" val="18"/>
  <p:tag name="BULLETTYPE" val="ppBulletArabicPeriod"/>
  <p:tag name="ANSWERTEXT" val="Option “B” - Two K-8 Buildings + Existing HS&#10;Option “C” - Two K-5 Buildings + 6-8  MS (use existing school)+ Existing HS&#10;Option “D” - Two K-5 Buildings + 6-12 MS / HS (@ existing HS)&#10;Option “E” - Two K-5 Buildings + New 6-8 MS + Existing H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would you say is the most important factor in determining the future direction for the Northwest School District ?"/>
  <p:tag name="ANSWERSALIAS" val="Lowest possible tax levy|smicln|Insuring the future educational viability of the Northwest School District"/>
  <p:tag name="RESPONSESGATHERED" val="True"/>
  <p:tag name="TOTALRESPONSES" val="57"/>
  <p:tag name="RESPONSECOUNT" val="57"/>
  <p:tag name="SLICED" val="False"/>
  <p:tag name="RESPONSES" val="2;2;2;2;2;2;2;2;2;2;2;2;2;2;2;2;2;2;2;2;1;2;2;2;2;2;2;2;2;2;2;2;2;2;2;2;2;2;2;2;2;2;2;2;2;2;2;2;2;2;2;2;2;2;2;2;2;"/>
  <p:tag name="CHARTSTRINGSTD" val="1 56"/>
  <p:tag name="CHARTSTRINGREV" val="56 1"/>
  <p:tag name="CHARTSTRINGSTDPER" val="0.0175438596491228 0.982456140350877"/>
  <p:tag name="CHARTSTRINGREVPER" val="0.982456140350877 0.0175438596491228"/>
  <p:tag name="ANONYMOUSTEMP" val="False"/>
  <p:tag name="VALUES" val="No Value|smicln|No Val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Option do you prefer for the future of the Northwest School District?"/>
  <p:tag name="ANSWERSALIAS" val="Option “C” - Two K-5 Buildings + 6-8  MS (use existing school)+ Existing HS|smicln|Option “D” - Two K-5 Buildings + 6-12 MS / HS (@ existing HS)|smicln|Option “E” - Two K-5 Buildings + New 6-8 MS + Existing HS"/>
  <p:tag name="RESPONSESGATHERED" val="True"/>
  <p:tag name="TOTALRESPONSES" val="57"/>
  <p:tag name="RESPONSECOUNT" val="57"/>
  <p:tag name="SLICED" val="False"/>
  <p:tag name="RESPONSES" val="3;1;3;1;3;3;3;1;3;1;3;3;3;3;1;3;3;1;3;3;2;1;3;1;3;3;2;3;3;3;3;1;3;3;1;2;1;3;1;3;1;2;2;3;-;3;3;3;3;3;3;3;3;3;3;3;3;3;"/>
  <p:tag name="CHARTSTRINGSTD" val="13 5 39"/>
  <p:tag name="CHARTSTRINGREV" val="39 5 13"/>
  <p:tag name="CHARTSTRINGSTDPER" val="0.228070175438596 0.087719298245614 0.684210526315789"/>
  <p:tag name="CHARTSTRINGREVPER" val="0.684210526315789 0.087719298245614 0.228070175438596"/>
  <p:tag name="ANONYMOUSTEMP" val="False"/>
  <p:tag name="VALUES" val="No Value|smicln|No Value|smicln|No Val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95"/>
  <p:tag name="FONTSIZE" val="18"/>
  <p:tag name="BULLETTYPE" val="ppBulletArabicPeriod"/>
  <p:tag name="ANSWERTEXT" val="Option “C” - Two K-5 Buildings + 6-8  MS (use existing school)+ Existing HS&#10;Option “D” - Two K-5 Buildings + 6-12 MS / HS (@ existing HS)&#10;Option “E” - Two K-5 Buildings + New 6-8 MS + Existing H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Option do you prefer for the future of the Northwest School District?"/>
  <p:tag name="ANSWERSALIAS" val="Option “C” - Two K-5 Buildings + 6-8  MS (use existing school)+ Existing HS|smicln|Option “D” - Two K-5 Buildings + 6-12 MS / HS (@ existing HS)|smicln|Neither option"/>
  <p:tag name="RESPONSESGATHERED" val="True"/>
  <p:tag name="TOTALRESPONSES" val="58"/>
  <p:tag name="RESPONSECOUNT" val="58"/>
  <p:tag name="SLICED" val="False"/>
  <p:tag name="RESPONSES" val="3;1;3;1;3;3;1;1;3;1;3;1;3;1;3;3;3;1;1;1;2;1;3;1;3;3;3;3;3;3;1;1;3;1;1;2;1;1;1;3;1;2;3;3;1;1;1;1;2;1;3;3;3;3;1;2;3;3;"/>
  <p:tag name="CHARTSTRINGSTD" val="26 5 27"/>
  <p:tag name="CHARTSTRINGREV" val="27 5 26"/>
  <p:tag name="CHARTSTRINGSTDPER" val="0.448275862068966 0.0862068965517241 0.46551724137931"/>
  <p:tag name="CHARTSTRINGREVPER" val="0.46551724137931 0.0862068965517241 0.448275862068966"/>
  <p:tag name="ANONYMOUSTEMP" val="False"/>
  <p:tag name="VALUES" val="No Value|smicln|No Value|smicln|No Val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52"/>
  <p:tag name="FONTSIZE" val="18"/>
  <p:tag name="BULLETTYPE" val="ppBulletArabicPeriod"/>
  <p:tag name="ANSWERTEXT" val="Option “C” - Two K-5 Buildings + 6-8  MS (use existing school)+ Existing HS&#10;Option “D” - Two K-5 Buildings + 6-12 MS / HS (@ existing HS)&#10;Neither opti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Option do you prefer for the future of the Northwest School District?"/>
  <p:tag name="ANSWERSALIAS" val="Option “C” - Two K-5 Buildings + 6-8  MS (use existing school)+ Existing HS|smicln|Option “E” - Two K-5 Buildings + New 6-8 MS + Existing HS|smicln|Neither option"/>
  <p:tag name="RESPONSESGATHERED" val="True"/>
  <p:tag name="TOTALRESPONSES" val="58"/>
  <p:tag name="RESPONSECOUNT" val="58"/>
  <p:tag name="SLICED" val="False"/>
  <p:tag name="RESPONSES" val="2;1;2;2;2;2;2;1;2;1;2;2;2;2;2;2;2;1;2;2;1;1;2;1;2;2;3;2;2;2;2;1;2;2;1;2;1;2;1;2;2;2;3;2;2;2;2;2;2;2;2;2;2;1;2;2;2;2;"/>
  <p:tag name="CHARTSTRINGSTD" val="12 44 2"/>
  <p:tag name="CHARTSTRINGREV" val="2 44 12"/>
  <p:tag name="CHARTSTRINGSTDPER" val="0.206896551724138 0.758620689655172 0.0344827586206897"/>
  <p:tag name="CHARTSTRINGREVPER" val="0.0344827586206897 0.758620689655172 0.206896551724138"/>
  <p:tag name="ANONYMOUSTEMP" val="False"/>
  <p:tag name="VALUES" val="No Value|smicln|No Value|smicln|No Val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48"/>
  <p:tag name="FONTSIZE" val="18"/>
  <p:tag name="BULLETTYPE" val="ppBulletArabicPeriod"/>
  <p:tag name="ANSWERTEXT" val="Option “C” - Two K-5 Buildings + 6-8  MS (use existing school)+ Existing HS&#10;Option “E” - Two K-5 Buildings + New 6-8 MS + Existing HS&#10;Neither optio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Option do you prefer for the future of the Northwest School District?"/>
  <p:tag name="ANSWERSALIAS" val="Option “D” - Two K-5 Buildings + 6-12 MS / HS (@ existing HS)|smicln|Option “E” - Two K-5 Buildings + New 6-8 MS + Existing HS|smicln|Neither option"/>
  <p:tag name="RESPONSESGATHERED" val="True"/>
  <p:tag name="TOTALRESPONSES" val="57"/>
  <p:tag name="RESPONSECOUNT" val="57"/>
  <p:tag name="SLICED" val="False"/>
  <p:tag name="RESPONSES" val="-;2;2;2;2;2;2;2;2;2;2;2;2;2;2;2;2;2;2;2;1;2;2;3;2;2;2;2;2;2;2;3;2;2;1;1;3;2;2;2;2;1;1;2;2;2;2;2;2;2;2;2;2;2;2;2;2;2;"/>
  <p:tag name="CHARTSTRINGSTD" val="5 49 3"/>
  <p:tag name="CHARTSTRINGREV" val="3 49 5"/>
  <p:tag name="CHARTSTRINGSTDPER" val="0.087719298245614 0.859649122807018 0.0526315789473684"/>
  <p:tag name="CHARTSTRINGREVPER" val="0.0526315789473684 0.859649122807018 0.087719298245614"/>
  <p:tag name="ANONYMOUSTEMP" val="False"/>
  <p:tag name="VALUES" val="No Value|smicln|No Value|smicln|No Val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34"/>
  <p:tag name="FONTSIZE" val="18"/>
  <p:tag name="BULLETTYPE" val="ppBulletArabicPeriod"/>
  <p:tag name="ANSWERTEXT" val="Option “D” - Two K-5 Buildings + 6-12 MS / HS (@ existing HS)&#10;Option “E” - Two K-5 Buildings + New 6-8 MS + Existing HS&#10;Neither opti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99"/>
  <p:tag name="FONTSIZE" val="24"/>
  <p:tag name="BULLETTYPE" val="ppBulletArabicPeriod"/>
  <p:tag name="ANSWERTEXT" val="Lowest possible tax levy&#10;Insuring the future educational viability of the Northwest School District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ould you support an option that had a net decrease in the total tax levy ?"/>
  <p:tag name="ANSWERSALIAS" val="Yes|smicln|No"/>
  <p:tag name="RESPONSESGATHERED" val="True"/>
  <p:tag name="TOTALRESPONSES" val="52"/>
  <p:tag name="RESPONSECOUNT" val="52"/>
  <p:tag name="SLICED" val="False"/>
  <p:tag name="RESPONSES" val="1;1;-;1;1;1;1;1;1;1;1;1;1;1;1;1;1;1;1;2;1;1;-;1;1;1;2;1;-;1;1;1;1;1;1;1;-;1;1;1;1;1;1;-;1;1;1;1;1;1;2;-;1;1;1;1;1;1;"/>
  <p:tag name="CHARTSTRINGSTD" val="49 3"/>
  <p:tag name="CHARTSTRINGREV" val="3 49"/>
  <p:tag name="CHARTSTRINGSTDPER" val="0.942307692307692 0.0576923076923077"/>
  <p:tag name="CHARTSTRINGREVPER" val="0.0576923076923077 0.942307692307692"/>
  <p:tag name="ANONYMOUSTEMP" val="False"/>
  <p:tag name="VALUES" val="No Value|smicln|No Val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Yes&#10;No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ould you support an option that had a net increase in the total tax levy ?"/>
  <p:tag name="ANSWERSALIAS" val="Yes|smicln|No"/>
  <p:tag name="RESPONSESGATHERED" val="True"/>
  <p:tag name="TOTALRESPONSES" val="53"/>
  <p:tag name="RESPONSECOUNT" val="53"/>
  <p:tag name="SLICED" val="False"/>
  <p:tag name="RESPONSES" val="2;1;-;1;2;2;1;2;1;1;1;1;2;2;1;2;2;2;1;2;2;-;-;1;1;2;2;1;-;2;2;1;2;2;1;1;-;1;1;1;2;1;2;1;1;2;2;1;2;1;1;2;2;2;1;1;2;1;"/>
  <p:tag name="CHARTSTRINGSTD" val="27 26"/>
  <p:tag name="CHARTSTRINGREV" val="26 27"/>
  <p:tag name="CHARTSTRINGSTDPER" val="0.509433962264151 0.490566037735849"/>
  <p:tag name="CHARTSTRINGREVPER" val="0.490566037735849 0.509433962264151"/>
  <p:tag name="ANONYMOUSTEMP" val="False"/>
  <p:tag name="VALUES" val="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Yes&#10;N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ould you support a bond referendum to implement the scenario identified through this process, assuming that it can be accomplished with a net decrease in the total tax levy ?"/>
  <p:tag name="ANSWERSALIAS" val="Yes|smicln|No"/>
  <p:tag name="RESPONSESGATHERED" val="True"/>
  <p:tag name="TOTALRESPONSES" val="51"/>
  <p:tag name="RESPONSECOUNT" val="51"/>
  <p:tag name="SLICED" val="False"/>
  <p:tag name="RESPONSES" val="1;1;1;1;1;1;1;1;1;1;1;1;1;1;1;1;1;1;1;1;2;-;-;2;1;1;-;1;-;1;1;1;1;1;1;1;-;1;-;1;1;1;1;1;1;1;1;1;1;1;1;-;1;1;1;1;1;1;"/>
  <p:tag name="CHARTSTRINGSTD" val="49 2"/>
  <p:tag name="CHARTSTRINGREV" val="2 49"/>
  <p:tag name="CHARTSTRINGSTDPER" val="0.96078431372549 0.0392156862745098"/>
  <p:tag name="CHARTSTRINGREVPER" val="0.0392156862745098 0.96078431372549"/>
  <p:tag name="ANONYMOUSTEMP" val="False"/>
  <p:tag name="VALUES" val="No Value|smicln|No Val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Yes&#10;N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E2B784426B4EDB84BC93A6250C14B5"/>
  <p:tag name="SLIDEID" val="C9E2B784426B4EDB84BC93A6250C14B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If the school district were to decide to dramatically change the size of Northwest High School, would you consider enrolling your children in a different school district?"/>
  <p:tag name="ANSWERSALIAS" val="Yes|smicln|No"/>
  <p:tag name="RESPONSESGATHERED" val="True"/>
  <p:tag name="TOTALRESPONSES" val="55"/>
  <p:tag name="RESPONSECOUNT" val="55"/>
  <p:tag name="SLICED" val="False"/>
  <p:tag name="RESPONSES" val="1;2;1;1;2;1;1;1;1;1;1;1;2;2;1;2;1;2;1;2;2;2;-;1;1;1;2;2;-;1;2;2;1;1;1;1;2;2;2;1;2;2;2;1;1;2;1;2;1;1;1;-;1;2;1;1;2;1;"/>
  <p:tag name="CHARTSTRINGSTD" val="32 23"/>
  <p:tag name="CHARTSTRINGREV" val="23 32"/>
  <p:tag name="CHARTSTRINGSTDPER" val="0.581818181818182 0.418181818181818"/>
  <p:tag name="CHARTSTRINGREVPER" val="0.418181818181818 0.581818181818182"/>
  <p:tag name="ANONYMOUSTEMP" val="False"/>
  <p:tag name="VALUES" val="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8"/>
  <p:tag name="BULLETTYPE" val="ppBulletArabicPeriod"/>
  <p:tag name="ANSWERTEXT" val="Yes&#10;No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479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Microsoft Graph Chart</vt:lpstr>
      <vt:lpstr>Chart</vt:lpstr>
      <vt:lpstr>What would you say is the most important factor in determining the future direction for the Northwest School District ?</vt:lpstr>
      <vt:lpstr>If the school district were to decide to dramatically change the size of Northwest High School, would you consider enrolling your children in a different school district?</vt:lpstr>
      <vt:lpstr>Do you support the idea of creating a true Middle School program to serve the students that attend the Northwest school district?</vt:lpstr>
      <vt:lpstr>Which Option do you prefer for the future of the Northwest School District?</vt:lpstr>
      <vt:lpstr>Which Option do you prefer for the future of the Northwest School District?</vt:lpstr>
      <vt:lpstr>Which Option do you prefer for the future of the Northwest School District?</vt:lpstr>
      <vt:lpstr>Which Option do you prefer for the future of the Northwest School District?</vt:lpstr>
      <vt:lpstr>Which Option do you prefer for the future of the Northwest School District?</vt:lpstr>
      <vt:lpstr>Would you support an option that had a net decrease in the total tax levy ?</vt:lpstr>
      <vt:lpstr>Would you support an option that had a net increase in the total tax levy ?</vt:lpstr>
      <vt:lpstr>Would you support a bond referendum to implement the scenario identified through this process, assuming that it can be accomplished with a net decrease in the total tax levy ?</vt:lpstr>
    </vt:vector>
  </TitlesOfParts>
  <Company>DLR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Phelan, Pat</cp:lastModifiedBy>
  <cp:revision>67</cp:revision>
  <cp:lastPrinted>2014-09-22T14:55:55Z</cp:lastPrinted>
  <dcterms:created xsi:type="dcterms:W3CDTF">2012-10-30T19:22:15Z</dcterms:created>
  <dcterms:modified xsi:type="dcterms:W3CDTF">2016-11-04T14:46:38Z</dcterms:modified>
</cp:coreProperties>
</file>